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24" r:id="rId5"/>
    <p:sldId id="302" r:id="rId6"/>
    <p:sldId id="325" r:id="rId7"/>
    <p:sldId id="294" r:id="rId8"/>
    <p:sldId id="327" r:id="rId9"/>
    <p:sldId id="295" r:id="rId10"/>
    <p:sldId id="328" r:id="rId11"/>
    <p:sldId id="329" r:id="rId12"/>
    <p:sldId id="330" r:id="rId13"/>
    <p:sldId id="304" r:id="rId14"/>
    <p:sldId id="332" r:id="rId15"/>
    <p:sldId id="314" r:id="rId16"/>
    <p:sldId id="310" r:id="rId17"/>
    <p:sldId id="311" r:id="rId18"/>
    <p:sldId id="312" r:id="rId19"/>
    <p:sldId id="331" r:id="rId20"/>
    <p:sldId id="313" r:id="rId21"/>
    <p:sldId id="333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67DB71-DB19-4AF0-9D82-D75B6B130E06}" type="datetime1">
              <a:rPr lang="fr-FR" smtClean="0"/>
              <a:t>28/03/2024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F39E9-50F1-4AFC-B15A-332AA8C30EAE}" type="datetime1">
              <a:rPr lang="fr-FR" smtClean="0"/>
              <a:pPr/>
              <a:t>28/03/2024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338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691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465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340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55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92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475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71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61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28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77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" name="Hexagone 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Hexagone 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Hexagone 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Hexagone 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fr-FR" sz="4800" b="1" noProof="0">
                <a:solidFill>
                  <a:schemeClr val="tx1"/>
                </a:solidFill>
              </a:rPr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 deux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 trois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" name="Espace réservé du texte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  <p:sp>
        <p:nvSpPr>
          <p:cNvPr id="16" name="Forme libre : Forme 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Rectangle 1" descr="Vue vers le haut d’un grand immeuble de bureaux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Ovale 2" descr="Vue vers le haut d’un grand immeuble de bureaux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Espace réservé du texte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15" name="Hexagone 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Hexagone 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Hexagone 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’image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8" name="Espace réservé d’image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fr-FR" sz="4800" b="1" noProof="0">
                <a:solidFill>
                  <a:schemeClr val="tx1"/>
                </a:solidFill>
              </a:rPr>
              <a:t>Modifiez le style du titre</a:t>
            </a:r>
          </a:p>
        </p:txBody>
      </p:sp>
      <p:sp>
        <p:nvSpPr>
          <p:cNvPr id="9" name="Hexagone 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Hexagone 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texte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1" name="Espace réservé du texte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7" name="Espace réservé d’image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u contenu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1" name="Espace réservé du contenu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2" name="Espace réservé du contenu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3" name="Espace réservé du contenu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4" name="Espace réservé du contenu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5" name="Espace réservé du contenu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10B79C5F-C59D-45DB-B34D-EB25A04E20A3}" type="datetime1">
              <a:rPr lang="fr-FR" sz="1100" noProof="0" smtClean="0">
                <a:solidFill>
                  <a:schemeClr val="accent2"/>
                </a:solidFill>
              </a:rPr>
              <a:t>28/03/2024</a:t>
            </a:fld>
            <a:endParaRPr lang="fr-FR" sz="1100" noProof="0">
              <a:solidFill>
                <a:schemeClr val="accent2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fr-FR" sz="1100" b="1" noProof="0">
                <a:solidFill>
                  <a:schemeClr val="accent2"/>
                </a:solidFill>
              </a:rPr>
              <a:t>Rapport annuel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fr-FR" sz="1100" noProof="0" smtClean="0">
                <a:solidFill>
                  <a:schemeClr val="accent4"/>
                </a:solidFill>
              </a:rPr>
              <a:pPr algn="r" rtl="0"/>
              <a:t>‹N°›</a:t>
            </a:fld>
            <a:endParaRPr lang="fr-FR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47.sv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svg"/><Relationship Id="rId11" Type="http://schemas.openxmlformats.org/officeDocument/2006/relationships/image" Target="../media/image39.png"/><Relationship Id="rId5" Type="http://schemas.openxmlformats.org/officeDocument/2006/relationships/image" Target="../media/image54.png"/><Relationship Id="rId15" Type="http://schemas.openxmlformats.org/officeDocument/2006/relationships/image" Target="../media/image3.png"/><Relationship Id="rId10" Type="http://schemas.openxmlformats.org/officeDocument/2006/relationships/image" Target="../media/image60.svg"/><Relationship Id="rId4" Type="http://schemas.openxmlformats.org/officeDocument/2006/relationships/image" Target="../media/image57.svg"/><Relationship Id="rId9" Type="http://schemas.openxmlformats.org/officeDocument/2006/relationships/image" Target="../media/image59.png"/><Relationship Id="rId1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gapro.travail.gouv.fr/index-egapr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groupe-ecomedia.com/parite-homme-femme-la-france-et-la-suisse-ont-chacune-leur-method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hyperlink" Target="https://s3-eu-west-1.amazonaws.com/static.oc-static.com/prod/courses/files/parcours-data-analyst/Pre%CC%81sentation+outil+Diagnostic+E%CC%81galite%CC%81.pdf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 descr="Immeuble de verre bleu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e 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0" y="3130708"/>
            <a:ext cx="5090211" cy="2401640"/>
          </a:xfrm>
        </p:spPr>
        <p:txBody>
          <a:bodyPr rtlCol="0"/>
          <a:lstStyle/>
          <a:p>
            <a:pPr rtl="0"/>
            <a:r>
              <a:rPr lang="fr-FR" sz="2400" dirty="0"/>
              <a:t>Analyse des indicateurs de l’égalité </a:t>
            </a:r>
            <a:br>
              <a:rPr lang="fr-FR" sz="2800" dirty="0"/>
            </a:br>
            <a:r>
              <a:rPr lang="fr-FR" sz="2400" dirty="0"/>
              <a:t>Homme- Femme avec KNIME</a:t>
            </a:r>
            <a:endParaRPr lang="fr-FR" sz="28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1398" y="1730703"/>
            <a:ext cx="3924934" cy="490538"/>
          </a:xfrm>
        </p:spPr>
        <p:txBody>
          <a:bodyPr rtlCol="0"/>
          <a:lstStyle/>
          <a:p>
            <a:pPr rtl="0"/>
            <a:r>
              <a:rPr lang="fr-FR" dirty="0"/>
              <a:t>Rapport entreprise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 Mars 2024</a:t>
            </a:r>
          </a:p>
        </p:txBody>
      </p:sp>
      <p:sp>
        <p:nvSpPr>
          <p:cNvPr id="21" name="Hexagone 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6" name="Hexagone 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Hexagone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19" y="4445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fr-FR" sz="4800" b="1" dirty="0">
                <a:solidFill>
                  <a:schemeClr val="tx1"/>
                </a:solidFill>
              </a:rPr>
              <a:t>Embauche – Type de contrat</a:t>
            </a:r>
          </a:p>
        </p:txBody>
      </p:sp>
      <p:pic>
        <p:nvPicPr>
          <p:cNvPr id="44" name="Image 4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179D493C-398C-0DBF-98AC-AEB40502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1" y="1581494"/>
            <a:ext cx="4451359" cy="4667568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5297F385-B7BE-D2E0-519D-18616B923F8A}"/>
              </a:ext>
            </a:extLst>
          </p:cNvPr>
          <p:cNvSpPr txBox="1"/>
          <p:nvPr/>
        </p:nvSpPr>
        <p:spPr>
          <a:xfrm>
            <a:off x="6350002" y="2813447"/>
            <a:ext cx="5029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256 employés au total</a:t>
            </a:r>
          </a:p>
          <a:p>
            <a:r>
              <a:rPr lang="fr-FR" sz="1600" dirty="0"/>
              <a:t>Légèrement plus d’hommes (131) que de femmes (125)… 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8F126BD-034A-6801-6C8A-AA3F223DDBAD}"/>
              </a:ext>
            </a:extLst>
          </p:cNvPr>
          <p:cNvSpPr txBox="1"/>
          <p:nvPr/>
        </p:nvSpPr>
        <p:spPr>
          <a:xfrm>
            <a:off x="6502400" y="3915278"/>
            <a:ext cx="47081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Comparé au sexe féminin</a:t>
            </a:r>
          </a:p>
          <a:p>
            <a:r>
              <a:rPr lang="fr-FR" sz="1600" dirty="0"/>
              <a:t>    Moins d’homme en CDD &amp; Plus d’homme en CDI</a:t>
            </a:r>
          </a:p>
        </p:txBody>
      </p:sp>
      <p:sp>
        <p:nvSpPr>
          <p:cNvPr id="55" name="Hexagone 27">
            <a:extLst>
              <a:ext uri="{FF2B5EF4-FFF2-40B4-BE49-F238E27FC236}">
                <a16:creationId xmlns:a16="http://schemas.microsoft.com/office/drawing/2014/main" id="{5B332907-E118-E568-0C0E-80E9B620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441" y="313374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56" name="Illustration 37" descr="Megaphone1">
            <a:extLst>
              <a:ext uri="{FF2B5EF4-FFF2-40B4-BE49-F238E27FC236}">
                <a16:creationId xmlns:a16="http://schemas.microsoft.com/office/drawing/2014/main" id="{14ADB30C-237C-CA50-C331-A6EA0240A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16321" y="421163"/>
            <a:ext cx="548640" cy="548640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DB29F5DC-8AE4-09B4-169D-51F64FC5C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115" y="6490864"/>
            <a:ext cx="2021245" cy="3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8E39A7-E560-ED28-EE41-45841BDA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307373"/>
            <a:ext cx="11866880" cy="830997"/>
          </a:xfrm>
        </p:spPr>
        <p:txBody>
          <a:bodyPr/>
          <a:lstStyle/>
          <a:p>
            <a:r>
              <a:rPr lang="fr-FR" sz="4400" dirty="0"/>
              <a:t>       </a:t>
            </a:r>
            <a:r>
              <a:rPr lang="fr-FR" dirty="0"/>
              <a:t>Embauche – Age</a:t>
            </a:r>
            <a:endParaRPr lang="fr-FR" sz="4400" dirty="0"/>
          </a:p>
        </p:txBody>
      </p:sp>
      <p:sp>
        <p:nvSpPr>
          <p:cNvPr id="6" name="Hexagone 17">
            <a:extLst>
              <a:ext uri="{FF2B5EF4-FFF2-40B4-BE49-F238E27FC236}">
                <a16:creationId xmlns:a16="http://schemas.microsoft.com/office/drawing/2014/main" id="{2A1262E2-957F-7D0C-FF7A-093AD1953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927" y="180139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" name="Illustration 37" descr="Megaphone1">
            <a:extLst>
              <a:ext uri="{FF2B5EF4-FFF2-40B4-BE49-F238E27FC236}">
                <a16:creationId xmlns:a16="http://schemas.microsoft.com/office/drawing/2014/main" id="{A541A578-5771-EA56-7DCA-2A277639E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2807" y="287928"/>
            <a:ext cx="548640" cy="54864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5B2D30B-8BB5-0A4B-051B-9E2C16027826}"/>
              </a:ext>
            </a:extLst>
          </p:cNvPr>
          <p:cNvSpPr txBox="1"/>
          <p:nvPr/>
        </p:nvSpPr>
        <p:spPr>
          <a:xfrm>
            <a:off x="375403" y="1394605"/>
            <a:ext cx="43698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Données manuscrites</a:t>
            </a:r>
            <a:r>
              <a:rPr lang="fr-FR" b="1" i="1" dirty="0"/>
              <a:t>:</a:t>
            </a:r>
          </a:p>
          <a:p>
            <a:endParaRPr lang="fr-FR" dirty="0"/>
          </a:p>
          <a:p>
            <a:r>
              <a:rPr lang="fr-FR" dirty="0"/>
              <a:t>F (30-39) &gt; 7 employées</a:t>
            </a:r>
          </a:p>
          <a:p>
            <a:r>
              <a:rPr lang="fr-FR" dirty="0"/>
              <a:t>F (40-49) &gt; 30 employées</a:t>
            </a:r>
          </a:p>
          <a:p>
            <a:r>
              <a:rPr lang="fr-FR" dirty="0"/>
              <a:t>F (50-59) &gt; 44 employées</a:t>
            </a:r>
          </a:p>
          <a:p>
            <a:r>
              <a:rPr lang="fr-FR" dirty="0"/>
              <a:t>F (60-69) &gt; 27 employées</a:t>
            </a:r>
          </a:p>
          <a:p>
            <a:r>
              <a:rPr lang="fr-FR" dirty="0"/>
              <a:t>F (70+) &gt; 17</a:t>
            </a:r>
          </a:p>
          <a:p>
            <a:endParaRPr lang="fr-FR" dirty="0"/>
          </a:p>
          <a:p>
            <a:r>
              <a:rPr lang="fr-FR" dirty="0"/>
              <a:t>H (30-39) &gt; 12 employés</a:t>
            </a:r>
          </a:p>
          <a:p>
            <a:r>
              <a:rPr lang="fr-FR" dirty="0"/>
              <a:t>H (40-49) &gt; 34 employés</a:t>
            </a:r>
          </a:p>
          <a:p>
            <a:r>
              <a:rPr lang="fr-FR" dirty="0"/>
              <a:t>H (50-59) &gt; 40 employés</a:t>
            </a:r>
          </a:p>
          <a:p>
            <a:r>
              <a:rPr lang="fr-FR" dirty="0"/>
              <a:t>H (60-69) &gt; 29 employés</a:t>
            </a:r>
          </a:p>
          <a:p>
            <a:r>
              <a:rPr lang="fr-FR" dirty="0"/>
              <a:t>H (70+) &gt; 16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FF0AB75-A75B-EA5F-2F50-925FCE92C276}"/>
              </a:ext>
            </a:extLst>
          </p:cNvPr>
          <p:cNvSpPr txBox="1"/>
          <p:nvPr/>
        </p:nvSpPr>
        <p:spPr>
          <a:xfrm>
            <a:off x="131563" y="5176361"/>
            <a:ext cx="390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Embauche de jeunes hommes ou femmes diplômé(e)s 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Présence de personnes de +64 ans (retraites) 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6DB3ADF-AEA1-B163-BCD0-55E047FED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937" y="6376690"/>
            <a:ext cx="2021245" cy="307762"/>
          </a:xfrm>
          <a:prstGeom prst="rect">
            <a:avLst/>
          </a:prstGeom>
        </p:spPr>
      </p:pic>
      <p:pic>
        <p:nvPicPr>
          <p:cNvPr id="5" name="Image 4" descr="Une image contenant texte, diagramme, capture d’écran, Tracé&#10;&#10;Description générée automatiquement">
            <a:extLst>
              <a:ext uri="{FF2B5EF4-FFF2-40B4-BE49-F238E27FC236}">
                <a16:creationId xmlns:a16="http://schemas.microsoft.com/office/drawing/2014/main" id="{BECD94A0-A9FA-4438-E58C-C34FC3F24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423" y="1138370"/>
            <a:ext cx="6626977" cy="50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27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80" y="122026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fr-FR" sz="4800" b="1" dirty="0">
                <a:solidFill>
                  <a:schemeClr val="tx1"/>
                </a:solidFill>
              </a:rPr>
              <a:t>Qualification – Genre par services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852790-8619-4088-6523-B4A8829637BC}"/>
              </a:ext>
            </a:extLst>
          </p:cNvPr>
          <p:cNvSpPr txBox="1"/>
          <p:nvPr/>
        </p:nvSpPr>
        <p:spPr>
          <a:xfrm>
            <a:off x="859341" y="1953679"/>
            <a:ext cx="4439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Points faibles</a:t>
            </a:r>
          </a:p>
          <a:p>
            <a:r>
              <a:rPr lang="fr-FR" sz="1600" dirty="0"/>
              <a:t>     R&amp;D – Pas assez de personne de sexe féminin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D0C3E7-1A86-5352-B672-CF911306DD15}"/>
              </a:ext>
            </a:extLst>
          </p:cNvPr>
          <p:cNvSpPr txBox="1"/>
          <p:nvPr/>
        </p:nvSpPr>
        <p:spPr>
          <a:xfrm>
            <a:off x="649439" y="3314462"/>
            <a:ext cx="503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L’entreprise comptabilisant plus d’hommes que de femmes la surreprésentation des hommes est à prendre en compte.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3AD9472-B16E-BC82-E9A4-83372C38DE67}"/>
              </a:ext>
            </a:extLst>
          </p:cNvPr>
          <p:cNvSpPr txBox="1"/>
          <p:nvPr/>
        </p:nvSpPr>
        <p:spPr>
          <a:xfrm>
            <a:off x="1073305" y="4514372"/>
            <a:ext cx="41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Répartition perfectible mais pas aberrante</a:t>
            </a: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DB6C1D-6B6E-8F5B-EE3A-1DBD13F96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8746" y="792433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12" name="Graphisme 35" descr="Presse-papiers">
            <a:extLst>
              <a:ext uri="{FF2B5EF4-FFF2-40B4-BE49-F238E27FC236}">
                <a16:creationId xmlns:a16="http://schemas.microsoft.com/office/drawing/2014/main" id="{D534DD59-DA7B-71EF-FE27-D76272328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1626" y="892557"/>
            <a:ext cx="548640" cy="5486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B9C63C-4A7D-1B4A-F1E7-1203F88A0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635" y="6428212"/>
            <a:ext cx="2021245" cy="307762"/>
          </a:xfrm>
          <a:prstGeom prst="rect">
            <a:avLst/>
          </a:prstGeom>
        </p:spPr>
      </p:pic>
      <p:pic>
        <p:nvPicPr>
          <p:cNvPr id="4" name="Image 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267DC788-7F19-A051-B40E-8D60CCB47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33398"/>
            <a:ext cx="5710338" cy="432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ce réservé d’image 4" descr="vue rapprochée d’un bâtime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ABAFFE36-E709-0225-7408-BBD5D10B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4640" y="329379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fr-FR" sz="4800" b="1" dirty="0">
                <a:solidFill>
                  <a:schemeClr val="tx1"/>
                </a:solidFill>
              </a:rPr>
              <a:t>Rémunération – Salaires</a:t>
            </a:r>
          </a:p>
        </p:txBody>
      </p:sp>
      <p:sp>
        <p:nvSpPr>
          <p:cNvPr id="22" name="Hexagone 18">
            <a:extLst>
              <a:ext uri="{FF2B5EF4-FFF2-40B4-BE49-F238E27FC236}">
                <a16:creationId xmlns:a16="http://schemas.microsoft.com/office/drawing/2014/main" id="{62D0CB23-D879-E282-7184-2435698C1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73943" y="123825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3" name="Graphisme 29" descr="Sac de courses">
            <a:extLst>
              <a:ext uri="{FF2B5EF4-FFF2-40B4-BE49-F238E27FC236}">
                <a16:creationId xmlns:a16="http://schemas.microsoft.com/office/drawing/2014/main" id="{B121F453-434E-0826-AD9D-81C321B94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6823" y="231614"/>
            <a:ext cx="548640" cy="54864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B9076A2-2064-539F-E7F5-38E3457ED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115" y="6429427"/>
            <a:ext cx="2021245" cy="3077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24F4EAD-1D68-E89B-0E4E-E55B24E9EB34}"/>
              </a:ext>
            </a:extLst>
          </p:cNvPr>
          <p:cNvSpPr txBox="1"/>
          <p:nvPr/>
        </p:nvSpPr>
        <p:spPr>
          <a:xfrm>
            <a:off x="4442720" y="1240296"/>
            <a:ext cx="294433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Hommes:</a:t>
            </a:r>
          </a:p>
          <a:p>
            <a:pPr algn="ctr"/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Médiane plus élevée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Dispersion plus grande</a:t>
            </a:r>
          </a:p>
          <a:p>
            <a:r>
              <a:rPr lang="fr-FR" sz="1600" dirty="0"/>
              <a:t>(salaires plus étalés)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Quartile inférieure plus bas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Quartile supérieur plus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Moustache supérieure légèrement plus haute</a:t>
            </a:r>
          </a:p>
          <a:p>
            <a:endParaRPr lang="fr-FR" sz="1600" dirty="0"/>
          </a:p>
          <a:p>
            <a:r>
              <a:rPr lang="fr-FR" sz="1600" i="1" dirty="0"/>
              <a:t>!Plus d’hommes que de femmes!</a:t>
            </a:r>
          </a:p>
          <a:p>
            <a:endParaRPr lang="fr-FR" sz="1600" dirty="0"/>
          </a:p>
          <a:p>
            <a:pPr algn="ctr"/>
            <a:r>
              <a:rPr lang="fr-FR" b="1" u="sng" dirty="0"/>
              <a:t>Femmes:</a:t>
            </a:r>
            <a:r>
              <a:rPr lang="fr-FR" dirty="0"/>
              <a:t> </a:t>
            </a:r>
          </a:p>
          <a:p>
            <a:pPr algn="ctr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Médiane plus basse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Dispersion légèrement moins grande.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Quartile inférieure plus haut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Quartile supérieur plus haut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Moustache supérieure légèrement plus basse</a:t>
            </a:r>
          </a:p>
        </p:txBody>
      </p:sp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206FF493-BD35-6850-16F0-2C3A6BFD3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463" y="2017713"/>
            <a:ext cx="4114300" cy="4301031"/>
          </a:xfrm>
          <a:prstGeom prst="rect">
            <a:avLst/>
          </a:prstGeom>
        </p:spPr>
      </p:pic>
      <p:pic>
        <p:nvPicPr>
          <p:cNvPr id="4" name="Image 3" descr="Une image contenant diagramme, texte, ligne, Parallèle&#10;&#10;Description générée automatiquement">
            <a:extLst>
              <a:ext uri="{FF2B5EF4-FFF2-40B4-BE49-F238E27FC236}">
                <a16:creationId xmlns:a16="http://schemas.microsoft.com/office/drawing/2014/main" id="{DFB947DF-545A-0934-3611-F8B53DEF4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237" y="1235047"/>
            <a:ext cx="3546986" cy="37023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DA3F66-E929-2AE9-B2AE-377539F45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237" y="5063252"/>
            <a:ext cx="1181644" cy="9809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41E71D-417D-CB46-07F6-5F06052A8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7396" y="5063252"/>
            <a:ext cx="1181644" cy="9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Espace réservé d’image 3" descr="vue rapprochée d’un bâtiment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3712" b="13712"/>
          <a:stretch>
            <a:fillRect/>
          </a:stretch>
        </p:blipFill>
        <p:spPr>
          <a:xfrm>
            <a:off x="0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40833479-4E72-2AED-37E2-B0811855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120" y="1004081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fr-FR" sz="4800" b="1" dirty="0">
                <a:solidFill>
                  <a:schemeClr val="tx1"/>
                </a:solidFill>
              </a:rPr>
              <a:t>Promotion – Augmentation</a:t>
            </a:r>
          </a:p>
        </p:txBody>
      </p:sp>
      <p:pic>
        <p:nvPicPr>
          <p:cNvPr id="24" name="Image 23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3E2E5341-6ABC-AD18-CA41-F522B095F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65" y="1943519"/>
            <a:ext cx="3958839" cy="4132262"/>
          </a:xfrm>
          <a:prstGeom prst="rect">
            <a:avLst/>
          </a:prstGeom>
        </p:spPr>
      </p:pic>
      <p:sp>
        <p:nvSpPr>
          <p:cNvPr id="25" name="Hexagone 24">
            <a:extLst>
              <a:ext uri="{FF2B5EF4-FFF2-40B4-BE49-F238E27FC236}">
                <a16:creationId xmlns:a16="http://schemas.microsoft.com/office/drawing/2014/main" id="{3B60F791-6888-FE04-8DA5-5AFA71990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1364" y="155810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6" name="Graphisme 33" descr="Tendance haussière">
            <a:extLst>
              <a:ext uri="{FF2B5EF4-FFF2-40B4-BE49-F238E27FC236}">
                <a16:creationId xmlns:a16="http://schemas.microsoft.com/office/drawing/2014/main" id="{EF73D3CB-4C59-7A76-1546-929ACF7C4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024244" y="304800"/>
            <a:ext cx="548640" cy="54864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0C9F856-55CA-622C-6922-8406F830A907}"/>
              </a:ext>
            </a:extLst>
          </p:cNvPr>
          <p:cNvSpPr txBox="1"/>
          <p:nvPr/>
        </p:nvSpPr>
        <p:spPr>
          <a:xfrm>
            <a:off x="631949" y="3233839"/>
            <a:ext cx="49409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      Répartitions des augmentations assez équitables</a:t>
            </a:r>
          </a:p>
          <a:p>
            <a:pPr algn="ctr"/>
            <a:endParaRPr lang="fr-FR" b="1" dirty="0"/>
          </a:p>
          <a:p>
            <a:pPr algn="ctr"/>
            <a:r>
              <a:rPr lang="fr-FR" sz="1600" dirty="0"/>
              <a:t>        Pas de majorité ou d’écarts trop importants selon le genre sur ce point.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7A0BF073-2716-F82E-2938-BB21788E7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275" y="6357251"/>
            <a:ext cx="2021245" cy="3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8E39A7-E560-ED28-EE41-45841BDA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307373"/>
            <a:ext cx="11866880" cy="830997"/>
          </a:xfrm>
        </p:spPr>
        <p:txBody>
          <a:bodyPr/>
          <a:lstStyle/>
          <a:p>
            <a:r>
              <a:rPr lang="fr-FR" sz="4400" dirty="0"/>
              <a:t>       Sécurité et santé au travail – Arrêts de travail</a:t>
            </a:r>
          </a:p>
        </p:txBody>
      </p:sp>
      <p:pic>
        <p:nvPicPr>
          <p:cNvPr id="5" name="Graphique 15" descr="Public cible">
            <a:extLst>
              <a:ext uri="{FF2B5EF4-FFF2-40B4-BE49-F238E27FC236}">
                <a16:creationId xmlns:a16="http://schemas.microsoft.com/office/drawing/2014/main" id="{B2107D1B-8E72-2AA9-403C-68D90AFDB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807" y="307373"/>
            <a:ext cx="548640" cy="548640"/>
          </a:xfrm>
          <a:prstGeom prst="rect">
            <a:avLst/>
          </a:prstGeom>
        </p:spPr>
      </p:pic>
      <p:sp>
        <p:nvSpPr>
          <p:cNvPr id="6" name="Hexagone 17">
            <a:extLst>
              <a:ext uri="{FF2B5EF4-FFF2-40B4-BE49-F238E27FC236}">
                <a16:creationId xmlns:a16="http://schemas.microsoft.com/office/drawing/2014/main" id="{2A1262E2-957F-7D0C-FF7A-093AD1953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927" y="180139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212660C-48D6-05E7-302C-8BC2E1DFD0B1}"/>
              </a:ext>
            </a:extLst>
          </p:cNvPr>
          <p:cNvSpPr txBox="1"/>
          <p:nvPr/>
        </p:nvSpPr>
        <p:spPr>
          <a:xfrm>
            <a:off x="6458783" y="1943519"/>
            <a:ext cx="49409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   Répartitions des arrêts assez équitables</a:t>
            </a:r>
          </a:p>
          <a:p>
            <a:pPr algn="ctr"/>
            <a:endParaRPr lang="fr-FR" b="1" dirty="0"/>
          </a:p>
          <a:p>
            <a:pPr algn="ctr"/>
            <a:r>
              <a:rPr lang="fr-FR" sz="1600" dirty="0"/>
              <a:t>        Pas de majorité ou d’écarts trop importants selon le genre sur ce point.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ABD3D18-D62E-39BD-65FB-D2F99D8B8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955" y="6396746"/>
            <a:ext cx="2021245" cy="307762"/>
          </a:xfrm>
          <a:prstGeom prst="rect">
            <a:avLst/>
          </a:prstGeom>
        </p:spPr>
      </p:pic>
      <p:pic>
        <p:nvPicPr>
          <p:cNvPr id="17" name="Image 16" descr="Une image contenant capture d’écran, texte, Rectangle, ligne&#10;&#10;Description générée automatiquement">
            <a:extLst>
              <a:ext uri="{FF2B5EF4-FFF2-40B4-BE49-F238E27FC236}">
                <a16:creationId xmlns:a16="http://schemas.microsoft.com/office/drawing/2014/main" id="{A5A084FA-98A9-3837-B0E4-6FE9EB010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37" y="1439256"/>
            <a:ext cx="6164725" cy="467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Respect du RGPD (dans le fichier CSV) </a:t>
            </a:r>
            <a:br>
              <a:rPr lang="fr-FR" dirty="0"/>
            </a:br>
            <a:endParaRPr lang="fr-FR" dirty="0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16" name="Graphique 15" descr="Public cibl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Zone de texte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83947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0" u="none" strike="noStrike" kern="1200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Suppression de toutes les données à caractère personnel lors de l’anonymisation.</a:t>
            </a:r>
          </a:p>
        </p:txBody>
      </p:sp>
      <p:sp>
        <p:nvSpPr>
          <p:cNvPr id="24" name="Hexagone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4" name="Graphisme 33" descr="Tendance haussière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04322" y="3618325"/>
            <a:ext cx="548640" cy="548640"/>
          </a:xfrm>
          <a:prstGeom prst="rect">
            <a:avLst/>
          </a:prstGeom>
        </p:spPr>
      </p:pic>
      <p:sp>
        <p:nvSpPr>
          <p:cNvPr id="7" name="Zone de texte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1748530" y="3633839"/>
            <a:ext cx="3657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0" u="none" strike="noStrike" kern="1200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Changement du salaire par des tranches de salaire.</a:t>
            </a:r>
          </a:p>
        </p:txBody>
      </p:sp>
      <p:sp>
        <p:nvSpPr>
          <p:cNvPr id="19" name="Hexagone 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6" name="Hexagone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6" name="Graphisme 35" descr="Presse-papiers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Zone de texte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413513" y="4778318"/>
            <a:ext cx="407802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0" u="none" strike="noStrike" kern="1200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Restreindre l'accès aux informations sensibles à un groupe très restreint de personnes / Limiter l'accès à tous les fichiers à un groupe restreint.</a:t>
            </a:r>
            <a:endParaRPr lang="fr-FR" sz="1600" b="0" i="0" u="none" strike="noStrike" kern="1200" cap="none" spc="0" normalizeH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0" name="Hexagone 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2" name="Graphisme 31" descr="Réseau de l’utilisateur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Zone de texte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31145" y="4884957"/>
            <a:ext cx="3657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0" u="none" strike="noStrike" kern="1200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Changement de l’</a:t>
            </a:r>
            <a:r>
              <a:rPr lang="fr-FR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â</a:t>
            </a:r>
            <a:r>
              <a:rPr lang="fr-FR" b="1" i="0" u="none" strike="noStrike" kern="1200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ge par des tranches d’âge.</a:t>
            </a:r>
          </a:p>
        </p:txBody>
      </p:sp>
      <p:sp>
        <p:nvSpPr>
          <p:cNvPr id="28" name="Hexagone 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8" name="Illustration 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Zone de texte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413514" y="2137878"/>
            <a:ext cx="407802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0" u="none" strike="noStrike" kern="1200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Remplacement de l’id_salarié par un index aléatoire unique sur KNIME.</a:t>
            </a:r>
          </a:p>
        </p:txBody>
      </p:sp>
      <p:sp>
        <p:nvSpPr>
          <p:cNvPr id="3" name="Zone de texte 6">
            <a:extLst>
              <a:ext uri="{FF2B5EF4-FFF2-40B4-BE49-F238E27FC236}">
                <a16:creationId xmlns:a16="http://schemas.microsoft.com/office/drawing/2014/main" id="{080AC21D-E6B2-DBFD-5272-F40AA3FA94B4}"/>
              </a:ext>
            </a:extLst>
          </p:cNvPr>
          <p:cNvSpPr txBox="1"/>
          <p:nvPr/>
        </p:nvSpPr>
        <p:spPr>
          <a:xfrm>
            <a:off x="7413514" y="3597179"/>
            <a:ext cx="407802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0" u="none" strike="noStrike" kern="1200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Au sein de l’entreprise, les données proviennent de 3 sources différentes.</a:t>
            </a:r>
          </a:p>
        </p:txBody>
      </p:sp>
      <p:pic>
        <p:nvPicPr>
          <p:cNvPr id="5" name="Graphique 4" descr="Code-barres contour">
            <a:extLst>
              <a:ext uri="{FF2B5EF4-FFF2-40B4-BE49-F238E27FC236}">
                <a16:creationId xmlns:a16="http://schemas.microsoft.com/office/drawing/2014/main" id="{DF55983F-05BD-BE18-996C-6C96283A80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3648" y="2204476"/>
            <a:ext cx="548640" cy="5486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8C89197-0DA5-122F-AB05-B9A7DD78ED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3417" y="6377571"/>
            <a:ext cx="2021245" cy="3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31613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8" y="305345"/>
            <a:ext cx="4275138" cy="830997"/>
          </a:xfrm>
        </p:spPr>
        <p:txBody>
          <a:bodyPr rtlCol="0"/>
          <a:lstStyle/>
          <a:p>
            <a:pPr rtl="0"/>
            <a:r>
              <a:rPr lang="fr-FR" i="1" dirty="0">
                <a:latin typeface="+mn-lt"/>
              </a:rPr>
              <a:t>Conclusion</a:t>
            </a:r>
          </a:p>
          <a:p>
            <a:pPr rtl="0"/>
            <a:endParaRPr lang="fr-FR" dirty="0"/>
          </a:p>
        </p:txBody>
      </p: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36342"/>
            <a:ext cx="5541962" cy="5008871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dirty="0"/>
              <a:t>Nettoyage des données et suppression des données personnelles pour se conformer au RGPD durant l'étude.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dirty="0"/>
              <a:t>Diagnostic de plusieurs indicateurs d'égalité dans différents domaines proposés par le ministère du Travail.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dirty="0"/>
              <a:t>Workflow KNIME disponible pour automatiser ce processus (sous réserve de fournir des fichiers Excel à jour sur nos bases de données relatives aux employés, y compris les nouveaux arrivants, les départs de l'entreprise, etc…).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dirty="0"/>
              <a:t>Fichier CSV prêt pour un transfert en zone de préparation pour une analyse complémentaire via Tableau/</a:t>
            </a:r>
            <a:r>
              <a:rPr lang="fr-FR" dirty="0" err="1"/>
              <a:t>PowerBI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Possibilité pour les équipes de calculer l’index score sur : </a:t>
            </a:r>
            <a:r>
              <a:rPr lang="fr-FR" dirty="0" err="1">
                <a:hlinkClick r:id="rId3"/>
              </a:rPr>
              <a:t>Egapro</a:t>
            </a:r>
            <a:r>
              <a:rPr lang="fr-FR" dirty="0">
                <a:hlinkClick r:id="rId3"/>
              </a:rPr>
              <a:t> (travail.gouv.fr)</a:t>
            </a:r>
            <a:r>
              <a:rPr lang="fr-FR" dirty="0"/>
              <a:t>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4044" y="6347374"/>
            <a:ext cx="4143375" cy="410561"/>
          </a:xfrm>
        </p:spPr>
        <p:txBody>
          <a:bodyPr rtlCol="0"/>
          <a:lstStyle/>
          <a:p>
            <a:pPr rtl="0"/>
            <a:r>
              <a:rPr lang="fr-FR" dirty="0"/>
              <a:t>Présentation réalisée par Edine Benakli</a:t>
            </a:r>
          </a:p>
        </p:txBody>
      </p:sp>
      <p:pic>
        <p:nvPicPr>
          <p:cNvPr id="20" name="Espace réservé d’image 8" descr="vue rapprochée d’un pont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17082" r="17082"/>
          <a:stretch/>
        </p:blipFill>
        <p:spPr>
          <a:xfrm>
            <a:off x="6650038" y="0"/>
            <a:ext cx="5541962" cy="5611813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C360BF-F524-246D-7D1D-DAE1F133F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115" y="6398774"/>
            <a:ext cx="2021245" cy="3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D1AE39-D6F2-DE3B-0D65-03E784296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6848" y="1320801"/>
            <a:ext cx="4071792" cy="1264304"/>
          </a:xfrm>
        </p:spPr>
        <p:txBody>
          <a:bodyPr/>
          <a:lstStyle/>
          <a:p>
            <a:pPr algn="ctr"/>
            <a:r>
              <a:rPr lang="fr-FR" dirty="0"/>
              <a:t>SCORE (Test)</a:t>
            </a:r>
          </a:p>
          <a:p>
            <a:pPr algn="ctr"/>
            <a:r>
              <a:rPr lang="fr-FR" i="1" dirty="0"/>
              <a:t>Calculé sur le site du ministère du travail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4FBCDE-AA40-0650-FE5A-5C8EB026F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94" y="2961026"/>
            <a:ext cx="4453412" cy="11334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BDB1A3-38DA-19F6-9899-62A9AF95CEA3}"/>
              </a:ext>
            </a:extLst>
          </p:cNvPr>
          <p:cNvSpPr txBox="1"/>
          <p:nvPr/>
        </p:nvSpPr>
        <p:spPr>
          <a:xfrm>
            <a:off x="4226560" y="4470400"/>
            <a:ext cx="3795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Un score de 77 !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 « </a:t>
            </a:r>
            <a:r>
              <a:rPr lang="fr-FR" b="1" i="1" dirty="0">
                <a:solidFill>
                  <a:srgbClr val="FF0000"/>
                </a:solidFill>
              </a:rPr>
              <a:t>à prendre avec des pincettes </a:t>
            </a:r>
            <a:r>
              <a:rPr lang="fr-FR" dirty="0">
                <a:solidFill>
                  <a:srgbClr val="FF0000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13633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439453"/>
            <a:ext cx="4275138" cy="830997"/>
          </a:xfrm>
        </p:spPr>
        <p:txBody>
          <a:bodyPr rtlCol="0"/>
          <a:lstStyle/>
          <a:p>
            <a:pPr rtl="0"/>
            <a:r>
              <a:rPr lang="fr-FR" i="1" dirty="0">
                <a:latin typeface="+mn-lt"/>
              </a:rPr>
              <a:t>Contexte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2078" y="1065460"/>
            <a:ext cx="4556760" cy="4727080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sz="1600" dirty="0"/>
              <a:t>Au sein d’un cabinet de consultant en charge de la transformation digitale des entreprises nous devons réaliser une analyse et publier l’index de l’égalité homme-femme.</a:t>
            </a:r>
          </a:p>
          <a:p>
            <a:pPr marL="0" indent="0" rtl="0">
              <a:buNone/>
            </a:pPr>
            <a:r>
              <a:rPr lang="fr-FR" sz="1600" dirty="0"/>
              <a:t>A l’aide des fichiers RH et de l’outil KNIME nous devons réaliser un workflow autonome ainsi qu’un fichier CSV de nos données.</a:t>
            </a:r>
          </a:p>
          <a:p>
            <a:pPr rtl="0">
              <a:buFontTx/>
              <a:buChar char="-"/>
            </a:pPr>
            <a:r>
              <a:rPr lang="fr-FR" sz="1600" dirty="0"/>
              <a:t>Préparation des données (nettoyage)</a:t>
            </a:r>
          </a:p>
          <a:p>
            <a:pPr rtl="0">
              <a:buFontTx/>
              <a:buChar char="-"/>
            </a:pPr>
            <a:r>
              <a:rPr lang="fr-FR" sz="1600" dirty="0"/>
              <a:t>Anonymisation des données </a:t>
            </a:r>
          </a:p>
          <a:p>
            <a:pPr rtl="0">
              <a:buFontTx/>
              <a:buChar char="-"/>
            </a:pPr>
            <a:r>
              <a:rPr lang="fr-FR" sz="1600" dirty="0"/>
              <a:t>Création de graphique et d’un fichier CSV pour les futurs analyses</a:t>
            </a:r>
          </a:p>
          <a:p>
            <a:pPr rtl="0">
              <a:buFontTx/>
              <a:buChar char="-"/>
            </a:pPr>
            <a:r>
              <a:rPr lang="fr-FR" sz="1600" dirty="0"/>
              <a:t>Respect du </a:t>
            </a:r>
            <a:r>
              <a:rPr lang="fr-FR" sz="1600" b="1" dirty="0"/>
              <a:t>RGPD</a:t>
            </a:r>
          </a:p>
        </p:txBody>
      </p:sp>
      <p:pic>
        <p:nvPicPr>
          <p:cNvPr id="12" name="Image 11" descr="Une image contenant jouet, dessin humoristique, art&#10;&#10;Description générée automatiquement">
            <a:extLst>
              <a:ext uri="{FF2B5EF4-FFF2-40B4-BE49-F238E27FC236}">
                <a16:creationId xmlns:a16="http://schemas.microsoft.com/office/drawing/2014/main" id="{D043D668-3F3D-9DF1-CD69-A4B43482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8" y="1008697"/>
            <a:ext cx="7014889" cy="394938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EAFA016-4C10-8894-5324-461C323AABCF}"/>
              </a:ext>
            </a:extLst>
          </p:cNvPr>
          <p:cNvSpPr txBox="1"/>
          <p:nvPr/>
        </p:nvSpPr>
        <p:spPr>
          <a:xfrm>
            <a:off x="4823778" y="4935683"/>
            <a:ext cx="71266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Source image : </a:t>
            </a:r>
            <a:r>
              <a:rPr lang="fr-FR" sz="1100" dirty="0">
                <a:hlinkClick r:id="rId4"/>
              </a:rPr>
              <a:t>Parité homme-femme : la France et la Suisse ont chacune leur méthode | GROUPE ECOMEDIA (groupe-ecomedia.com)</a:t>
            </a:r>
            <a:endParaRPr lang="fr-FR" sz="11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031E630-98DC-DD82-D708-DEF22660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418" y="6418547"/>
            <a:ext cx="1788080" cy="27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-4064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3" y="2312442"/>
            <a:ext cx="3924934" cy="1956465"/>
          </a:xfrm>
        </p:spPr>
        <p:txBody>
          <a:bodyPr rtlCol="0"/>
          <a:lstStyle/>
          <a:p>
            <a:pPr rtl="0" eaLnBrk="1" latinLnBrk="0" hangingPunct="1"/>
            <a:r>
              <a:rPr lang="fr-FR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Le </a:t>
            </a:r>
            <a:r>
              <a:rPr lang="fr-FR" sz="4800" i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workflow</a:t>
            </a:r>
            <a:r>
              <a:rPr lang="fr-FR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br>
              <a:rPr lang="fr-FR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fr-FR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KNIME 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/>
              <a:t>Commençons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FA3746F-AD28-CAA1-6214-56A60A99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55" y="6411451"/>
            <a:ext cx="2021245" cy="30776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9302175-F210-835B-A3A3-A39C4819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15476" cy="6096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04F03F-2973-F532-113D-AC399932597F}"/>
              </a:ext>
            </a:extLst>
          </p:cNvPr>
          <p:cNvSpPr txBox="1"/>
          <p:nvPr/>
        </p:nvSpPr>
        <p:spPr>
          <a:xfrm>
            <a:off x="203200" y="4382030"/>
            <a:ext cx="704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 étapes de travail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Nettoyage (filtre, données doubles, données manquantes et jointures)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Anonymisation des données (suppression des données personnelles)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Regroupement et analyse des indicateurs d’égalités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Export CSV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0152E2-656E-CA98-6D47-54EDD1C8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6" y="266631"/>
            <a:ext cx="3645087" cy="2667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CC7BE8A-4956-9708-0D26-2F168487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248" y="909264"/>
            <a:ext cx="3317182" cy="13094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4C4D16-3F82-F84F-FE7A-59A295EA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11" y="2933768"/>
            <a:ext cx="3302419" cy="1309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A2C49A-6D99-0EE8-A22E-5F8012D03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003" y="4567297"/>
            <a:ext cx="2673812" cy="18800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579DB9-40E6-56BE-0E61-F6DBEBFF2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035" y="266631"/>
            <a:ext cx="2673812" cy="19520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85778B-5EC1-87CE-0EA6-CB11BB0B2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035" y="2416963"/>
            <a:ext cx="2663844" cy="195204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C1AD843-BFA5-20CB-F89F-4B60925C5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8040" y="4972446"/>
            <a:ext cx="3302420" cy="132960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4BA436C-41A8-9157-C3BD-2B80AE9C3619}"/>
              </a:ext>
            </a:extLst>
          </p:cNvPr>
          <p:cNvSpPr txBox="1"/>
          <p:nvPr/>
        </p:nvSpPr>
        <p:spPr>
          <a:xfrm>
            <a:off x="168813" y="4658753"/>
            <a:ext cx="3645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Via les nœuds «                     » et  «                          » : </a:t>
            </a:r>
          </a:p>
          <a:p>
            <a:endParaRPr lang="fr-FR" sz="1200" dirty="0"/>
          </a:p>
          <a:p>
            <a:r>
              <a:rPr lang="fr-FR" sz="1200" dirty="0"/>
              <a:t>Nous vérifions et filtrons les données en doubles et retirons les valeurs manquantes des colonnes sélectionnées.</a:t>
            </a:r>
          </a:p>
          <a:p>
            <a:endParaRPr lang="fr-FR" sz="1200" dirty="0"/>
          </a:p>
          <a:p>
            <a:r>
              <a:rPr lang="fr-FR" sz="1200" dirty="0"/>
              <a:t>Filtre exclu « </a:t>
            </a:r>
            <a:r>
              <a:rPr lang="fr-FR" sz="1200" i="1" dirty="0"/>
              <a:t>id_salarié </a:t>
            </a:r>
            <a:r>
              <a:rPr lang="fr-FR" sz="1200" dirty="0"/>
              <a:t>» qui sera la colonne clé primaire pour les jointures.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D6971EA-9245-19E6-9861-27DF3C65D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584" y="4597777"/>
            <a:ext cx="628682" cy="36831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31FBC5-27A0-54AA-89EE-88ABD1D3B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220" y="4597777"/>
            <a:ext cx="838243" cy="37466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3516BE2-FE51-4B38-3F7B-852D92E013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792" y="1148705"/>
            <a:ext cx="838243" cy="37466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B4F186A-14C7-4CF1-0564-5CE749AB6D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9760" y="3202477"/>
            <a:ext cx="838243" cy="37466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F86B597-78DE-E168-FBBC-91EE3B067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863" y="5256249"/>
            <a:ext cx="838243" cy="37466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8FCD6F0C-7C6E-E8FD-33C7-975B2FC68EEC}"/>
              </a:ext>
            </a:extLst>
          </p:cNvPr>
          <p:cNvSpPr txBox="1"/>
          <p:nvPr/>
        </p:nvSpPr>
        <p:spPr>
          <a:xfrm>
            <a:off x="8027615" y="1523374"/>
            <a:ext cx="96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De la table info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62AEBBE-0362-1D46-C67B-1361E7A47D94}"/>
              </a:ext>
            </a:extLst>
          </p:cNvPr>
          <p:cNvSpPr txBox="1"/>
          <p:nvPr/>
        </p:nvSpPr>
        <p:spPr>
          <a:xfrm>
            <a:off x="8027615" y="3555245"/>
            <a:ext cx="141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De la table rémunération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16B570-192F-8696-F5B9-0F38FC3A29DD}"/>
              </a:ext>
            </a:extLst>
          </p:cNvPr>
          <p:cNvSpPr txBox="1"/>
          <p:nvPr/>
        </p:nvSpPr>
        <p:spPr>
          <a:xfrm>
            <a:off x="8101567" y="5581504"/>
            <a:ext cx="96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De la table salariés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38FCB3-D68A-7A25-157B-B9CD74BF23B9}"/>
              </a:ext>
            </a:extLst>
          </p:cNvPr>
          <p:cNvSpPr txBox="1"/>
          <p:nvPr/>
        </p:nvSpPr>
        <p:spPr>
          <a:xfrm>
            <a:off x="4358583" y="154713"/>
            <a:ext cx="3577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                 </a:t>
            </a:r>
            <a:r>
              <a:rPr lang="fr-FR" sz="1200" dirty="0"/>
              <a:t>sur les colonnes dans mes trois tables</a:t>
            </a:r>
            <a:endParaRPr lang="fr-FR" sz="1400" dirty="0"/>
          </a:p>
        </p:txBody>
      </p:sp>
      <p:sp>
        <p:nvSpPr>
          <p:cNvPr id="35" name="Flèche : bas 34">
            <a:extLst>
              <a:ext uri="{FF2B5EF4-FFF2-40B4-BE49-F238E27FC236}">
                <a16:creationId xmlns:a16="http://schemas.microsoft.com/office/drawing/2014/main" id="{01901539-54C8-F68E-FE98-BEFA2F5506F1}"/>
              </a:ext>
            </a:extLst>
          </p:cNvPr>
          <p:cNvSpPr/>
          <p:nvPr/>
        </p:nvSpPr>
        <p:spPr>
          <a:xfrm>
            <a:off x="6096000" y="464385"/>
            <a:ext cx="152400" cy="3077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B2668AFB-F6BA-6C93-01E8-1F293953CB8E}"/>
              </a:ext>
            </a:extLst>
          </p:cNvPr>
          <p:cNvSpPr/>
          <p:nvPr/>
        </p:nvSpPr>
        <p:spPr>
          <a:xfrm>
            <a:off x="6114020" y="2429422"/>
            <a:ext cx="152400" cy="3077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bas 36">
            <a:extLst>
              <a:ext uri="{FF2B5EF4-FFF2-40B4-BE49-F238E27FC236}">
                <a16:creationId xmlns:a16="http://schemas.microsoft.com/office/drawing/2014/main" id="{F958E199-87AF-D873-3BF5-F06FFC8A54AC}"/>
              </a:ext>
            </a:extLst>
          </p:cNvPr>
          <p:cNvSpPr/>
          <p:nvPr/>
        </p:nvSpPr>
        <p:spPr>
          <a:xfrm>
            <a:off x="6147351" y="4474160"/>
            <a:ext cx="152400" cy="3077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A9DCB24-3295-DCC4-A64F-936BB2FB3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6399" y="152920"/>
            <a:ext cx="628682" cy="368319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82616CE0-8B30-4CFC-2344-941B75F18C2B}"/>
              </a:ext>
            </a:extLst>
          </p:cNvPr>
          <p:cNvSpPr txBox="1"/>
          <p:nvPr/>
        </p:nvSpPr>
        <p:spPr>
          <a:xfrm>
            <a:off x="72750" y="3045624"/>
            <a:ext cx="3624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Importation des données via le nœud «                       ».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7317BAFB-12D2-4D0D-FBD5-EDFC4A0A42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8714" y="3002274"/>
            <a:ext cx="774740" cy="273064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24061E57-B952-2187-9449-35BE58B188C9}"/>
              </a:ext>
            </a:extLst>
          </p:cNvPr>
          <p:cNvSpPr txBox="1"/>
          <p:nvPr/>
        </p:nvSpPr>
        <p:spPr>
          <a:xfrm>
            <a:off x="72750" y="3401658"/>
            <a:ext cx="362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Jointures des données via le nœud «                »                  à la fin du nettoyage.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19F29F6-8A5D-4232-D96B-D8EAFCC716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4500" y="3407859"/>
            <a:ext cx="419122" cy="26036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33D02594-350E-9360-190C-FB3CF46D0E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1737" y="3691584"/>
            <a:ext cx="1097106" cy="75836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7D4DF961-A71D-681A-F39D-32C78AA131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3877" y="6389669"/>
            <a:ext cx="2021245" cy="3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285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F4164F1-C8E1-0C70-5558-B0F546EE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26" y="402539"/>
            <a:ext cx="4629388" cy="177174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CB54A3A-84B4-3EFC-3A65-C437F384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05" y="5034967"/>
            <a:ext cx="4508732" cy="169553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CCEFD0-9884-F0A2-EEE9-C5BB2FA981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07"/>
          <a:stretch/>
        </p:blipFill>
        <p:spPr>
          <a:xfrm>
            <a:off x="10317190" y="4453715"/>
            <a:ext cx="741907" cy="23432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231BC04-2499-78C8-47CD-D1BB70294D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8" r="-3178" b="43822"/>
          <a:stretch/>
        </p:blipFill>
        <p:spPr>
          <a:xfrm>
            <a:off x="8639082" y="4418450"/>
            <a:ext cx="793791" cy="2350986"/>
          </a:xfrm>
          <a:prstGeom prst="rect">
            <a:avLst/>
          </a:prstGeom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98C8CCDB-6690-351E-66B9-8019634F95C2}"/>
              </a:ext>
            </a:extLst>
          </p:cNvPr>
          <p:cNvSpPr/>
          <p:nvPr/>
        </p:nvSpPr>
        <p:spPr>
          <a:xfrm>
            <a:off x="4175760" y="1485269"/>
            <a:ext cx="2326640" cy="2317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A6000E3E-066F-8433-3AF0-9045BEB15B54}"/>
              </a:ext>
            </a:extLst>
          </p:cNvPr>
          <p:cNvSpPr/>
          <p:nvPr/>
        </p:nvSpPr>
        <p:spPr>
          <a:xfrm>
            <a:off x="9530074" y="5573014"/>
            <a:ext cx="619760" cy="1727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F866032-EAA9-67BB-0440-608733A3D417}"/>
              </a:ext>
            </a:extLst>
          </p:cNvPr>
          <p:cNvSpPr txBox="1"/>
          <p:nvPr/>
        </p:nvSpPr>
        <p:spPr>
          <a:xfrm>
            <a:off x="4032627" y="889175"/>
            <a:ext cx="26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Via le nœud «                        » : suppression des données personnelles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B9F2675-91D6-CD96-945C-284CECDA3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40" y="942198"/>
            <a:ext cx="762039" cy="17780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C5CE08F-AE65-8320-4D17-2B840C5F39C4}"/>
              </a:ext>
            </a:extLst>
          </p:cNvPr>
          <p:cNvSpPr txBox="1"/>
          <p:nvPr/>
        </p:nvSpPr>
        <p:spPr>
          <a:xfrm>
            <a:off x="4469525" y="2963461"/>
            <a:ext cx="3247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Via les nœuds «                      » et  «                     » : </a:t>
            </a:r>
          </a:p>
          <a:p>
            <a:r>
              <a:rPr lang="fr-FR" sz="1200" dirty="0"/>
              <a:t>Création de tranches et d’intervalles pour les données relatives aux salaires et aux âges de nos employés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0EA5F487-76D6-5E37-2419-C15AC2E4C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187" y="2993941"/>
            <a:ext cx="692186" cy="18415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B7E8D3B-C53D-736F-E512-942E47FB3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3538" y="2993941"/>
            <a:ext cx="647733" cy="184159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40F07FC-DA65-5C51-4E45-9752B996395D}"/>
              </a:ext>
            </a:extLst>
          </p:cNvPr>
          <p:cNvSpPr txBox="1"/>
          <p:nvPr/>
        </p:nvSpPr>
        <p:spPr>
          <a:xfrm>
            <a:off x="5059109" y="4818090"/>
            <a:ext cx="211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Remplacement des colonnes année, salaire</a:t>
            </a:r>
          </a:p>
          <a:p>
            <a:r>
              <a:rPr lang="fr-FR" sz="1200" dirty="0"/>
              <a:t>par mes </a:t>
            </a:r>
            <a:r>
              <a:rPr lang="fr-FR" sz="1200" i="1" dirty="0"/>
              <a:t>bins</a:t>
            </a:r>
            <a:r>
              <a:rPr lang="fr-FR" sz="1200" dirty="0"/>
              <a:t> (tranches/intervalles)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BD1428C-0ECD-F528-101B-811E5D8E3D79}"/>
              </a:ext>
            </a:extLst>
          </p:cNvPr>
          <p:cNvSpPr txBox="1"/>
          <p:nvPr/>
        </p:nvSpPr>
        <p:spPr>
          <a:xfrm>
            <a:off x="6446712" y="5965988"/>
            <a:ext cx="193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Création d’un index unique</a:t>
            </a:r>
          </a:p>
          <a:p>
            <a:r>
              <a:rPr lang="fr-FR" sz="1200" dirty="0"/>
              <a:t>Via le nœud «                       »</a:t>
            </a:r>
          </a:p>
          <a:p>
            <a:r>
              <a:rPr lang="fr-FR" sz="1200" dirty="0"/>
              <a:t>pour remplacer </a:t>
            </a:r>
            <a:r>
              <a:rPr lang="fr-FR" sz="1200" i="1" dirty="0"/>
              <a:t>l’id salarié </a:t>
            </a:r>
            <a:r>
              <a:rPr lang="fr-FR" sz="1200" dirty="0"/>
              <a:t>pour plus d’anonymat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C2CBFBF0-B3B5-2116-A66F-F886065081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4043" y="6203677"/>
            <a:ext cx="749339" cy="177809"/>
          </a:xfrm>
          <a:prstGeom prst="rect">
            <a:avLst/>
          </a:prstGeom>
        </p:spPr>
      </p:pic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8818F732-81E6-F6C6-0466-10D57A140445}"/>
              </a:ext>
            </a:extLst>
          </p:cNvPr>
          <p:cNvCxnSpPr>
            <a:stCxn id="35" idx="3"/>
            <a:endCxn id="19" idx="1"/>
          </p:cNvCxnSpPr>
          <p:nvPr/>
        </p:nvCxnSpPr>
        <p:spPr>
          <a:xfrm flipV="1">
            <a:off x="8381951" y="5593943"/>
            <a:ext cx="257131" cy="7875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19F7CCD1-C23B-64EB-A663-686632150B33}"/>
              </a:ext>
            </a:extLst>
          </p:cNvPr>
          <p:cNvCxnSpPr>
            <a:cxnSpLocks/>
            <a:stCxn id="32" idx="1"/>
            <a:endCxn id="15" idx="3"/>
          </p:cNvCxnSpPr>
          <p:nvPr/>
        </p:nvCxnSpPr>
        <p:spPr>
          <a:xfrm rot="10800000" flipV="1">
            <a:off x="4714937" y="5233588"/>
            <a:ext cx="344172" cy="6491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E70C95DC-F8ED-9E52-9522-1A25B1E721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562" y="252005"/>
            <a:ext cx="3795065" cy="22187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DBCC0B-CB43-0E40-FD4E-4D482CBC14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9045" y="2606909"/>
            <a:ext cx="3795065" cy="14857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B44EB2F-90C8-DF1E-73A9-AA2C51EAEC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205" y="2795512"/>
            <a:ext cx="4147496" cy="14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98C8CCDB-6690-351E-66B9-8019634F95C2}"/>
              </a:ext>
            </a:extLst>
          </p:cNvPr>
          <p:cNvSpPr/>
          <p:nvPr/>
        </p:nvSpPr>
        <p:spPr>
          <a:xfrm>
            <a:off x="6450555" y="1106354"/>
            <a:ext cx="844683" cy="17063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F866032-EAA9-67BB-0440-608733A3D417}"/>
              </a:ext>
            </a:extLst>
          </p:cNvPr>
          <p:cNvSpPr txBox="1"/>
          <p:nvPr/>
        </p:nvSpPr>
        <p:spPr>
          <a:xfrm>
            <a:off x="3398071" y="568574"/>
            <a:ext cx="286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Via le nœud «                    » : Regroupement des données sur le genre pour pouvoir vérifier les indicateurs.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717F82-1D2A-0BF4-76C7-EF4D78B4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06" y="595715"/>
            <a:ext cx="533427" cy="1968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0CDB2D-9425-B549-608F-3146D9A0D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/>
          <a:stretch/>
        </p:blipFill>
        <p:spPr bwMode="auto">
          <a:xfrm>
            <a:off x="7506741" y="1039923"/>
            <a:ext cx="4604999" cy="427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933267-F90D-1775-305E-E5AF73A19580}"/>
              </a:ext>
            </a:extLst>
          </p:cNvPr>
          <p:cNvSpPr txBox="1"/>
          <p:nvPr/>
        </p:nvSpPr>
        <p:spPr>
          <a:xfrm>
            <a:off x="7506741" y="190516"/>
            <a:ext cx="443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Les différents indicateurs sont disponibles sur le site du ministère du travail : </a:t>
            </a:r>
            <a:r>
              <a:rPr lang="fr-FR" sz="1200" dirty="0">
                <a:hlinkClick r:id="rId5"/>
              </a:rPr>
              <a:t>PrésentationOutilDiagnosticEgaliteSurExcel-Anact-Aract-Avril2015.pptx</a:t>
            </a: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2C88F7-B87F-EF21-76E8-32BB15AAAAEC}"/>
              </a:ext>
            </a:extLst>
          </p:cNvPr>
          <p:cNvSpPr txBox="1"/>
          <p:nvPr/>
        </p:nvSpPr>
        <p:spPr>
          <a:xfrm>
            <a:off x="3337092" y="2036218"/>
            <a:ext cx="4431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Depuis cette grille du ministère nous analyserons 5 points sur 5 catégories différentes :</a:t>
            </a:r>
          </a:p>
          <a:p>
            <a:endParaRPr lang="fr-FR" sz="1200" dirty="0"/>
          </a:p>
          <a:p>
            <a:pPr marL="171450" indent="-171450">
              <a:buFontTx/>
              <a:buChar char="-"/>
            </a:pPr>
            <a:r>
              <a:rPr lang="fr-FR" sz="1200" dirty="0"/>
              <a:t>L’embauche via l’analyse du type de contrat et l’âge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La qualification via l’analyse sur les effectifs par services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La rémunération via les salaires selon le genre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La promotion via l’analyse sur les augmentations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La sécurité et la santé au travail via l’analyse sur les arrêts de travail</a:t>
            </a:r>
          </a:p>
          <a:p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8D8907A-5215-EF52-9F20-67A86F93FA30}"/>
              </a:ext>
            </a:extLst>
          </p:cNvPr>
          <p:cNvSpPr txBox="1"/>
          <p:nvPr/>
        </p:nvSpPr>
        <p:spPr>
          <a:xfrm>
            <a:off x="3320532" y="4140999"/>
            <a:ext cx="4431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Des représentations graphiques de ces critères analysés sont réalisées dans l’utilisation de ce workflow.</a:t>
            </a:r>
          </a:p>
          <a:p>
            <a:r>
              <a:rPr lang="fr-FR" sz="1200" dirty="0"/>
              <a:t>Ces graphiques sont majoritairement des </a:t>
            </a:r>
          </a:p>
          <a:p>
            <a:endParaRPr lang="fr-FR" sz="12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898C7E6-4F14-3DAD-060E-0F64E2588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4854024"/>
            <a:ext cx="571529" cy="2349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BDD098-18D1-E3D5-CC01-7334B5B07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833" y="4846963"/>
            <a:ext cx="571529" cy="2021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A395FE2-FFE6-C752-7821-94836D98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640" y="4878100"/>
            <a:ext cx="546128" cy="19051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B412ADF-67C2-D0EB-11B7-5502D227AB83}"/>
              </a:ext>
            </a:extLst>
          </p:cNvPr>
          <p:cNvSpPr txBox="1"/>
          <p:nvPr/>
        </p:nvSpPr>
        <p:spPr>
          <a:xfrm>
            <a:off x="3253262" y="5126181"/>
            <a:ext cx="2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(Horizontaux et Verticaux)</a:t>
            </a:r>
          </a:p>
          <a:p>
            <a:endParaRPr lang="fr-FR" sz="120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03B25791-2113-ED0D-7AEC-63AFF89EF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435" y="6353172"/>
            <a:ext cx="2021245" cy="3077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B6E9FE-D371-0649-8C38-5494F0427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639" y="513681"/>
            <a:ext cx="2876698" cy="49723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54D5CE4-76A1-777F-AD70-D2485A8258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5630" y="1521417"/>
            <a:ext cx="415490" cy="34901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291C7B7-16DC-3D91-F1A4-AE8F976682B0}"/>
              </a:ext>
            </a:extLst>
          </p:cNvPr>
          <p:cNvSpPr txBox="1"/>
          <p:nvPr/>
        </p:nvSpPr>
        <p:spPr>
          <a:xfrm>
            <a:off x="3917025" y="1477939"/>
            <a:ext cx="2677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Pour alterner mes lignes/colonnes et faire mes graphiques.</a:t>
            </a:r>
          </a:p>
        </p:txBody>
      </p:sp>
    </p:spTree>
    <p:extLst>
      <p:ext uri="{BB962C8B-B14F-4D97-AF65-F5344CB8AC3E}">
        <p14:creationId xmlns:p14="http://schemas.microsoft.com/office/powerpoint/2010/main" val="16970483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621081E-47BB-4753-D2FC-BC6448B77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2" t="10454" r="10119" b="7572"/>
          <a:stretch/>
        </p:blipFill>
        <p:spPr>
          <a:xfrm>
            <a:off x="589280" y="985520"/>
            <a:ext cx="3911600" cy="25298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6C4244-5567-18E2-54A9-D2A62902E500}"/>
              </a:ext>
            </a:extLst>
          </p:cNvPr>
          <p:cNvSpPr txBox="1"/>
          <p:nvPr/>
        </p:nvSpPr>
        <p:spPr>
          <a:xfrm>
            <a:off x="6065522" y="1797149"/>
            <a:ext cx="458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Pour terminer, un export CSV est proposé en fin de nettoyage et d’anonymisation des données.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462FD2-AB84-8FAF-95EE-56FFFF51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57" y="6458851"/>
            <a:ext cx="2021245" cy="30776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FFDEBE9-4029-C2D7-997F-26EF7A840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4"/>
          <a:stretch/>
        </p:blipFill>
        <p:spPr>
          <a:xfrm>
            <a:off x="644558" y="4670692"/>
            <a:ext cx="9274877" cy="9724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68B2828-7D72-54B9-E70E-9204D85B5679}"/>
              </a:ext>
            </a:extLst>
          </p:cNvPr>
          <p:cNvSpPr txBox="1"/>
          <p:nvPr/>
        </p:nvSpPr>
        <p:spPr>
          <a:xfrm>
            <a:off x="457200" y="4080979"/>
            <a:ext cx="676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Les colonnes conservées en fin d’extraction en .CSV sont les suivantes 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8571E-F8DE-CD71-B280-9057525F4919}"/>
              </a:ext>
            </a:extLst>
          </p:cNvPr>
          <p:cNvSpPr/>
          <p:nvPr/>
        </p:nvSpPr>
        <p:spPr>
          <a:xfrm>
            <a:off x="644558" y="4670692"/>
            <a:ext cx="9274877" cy="23658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383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-4064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3" y="1906042"/>
            <a:ext cx="3924934" cy="1956465"/>
          </a:xfrm>
        </p:spPr>
        <p:txBody>
          <a:bodyPr rtlCol="0"/>
          <a:lstStyle/>
          <a:p>
            <a:pPr rtl="0" eaLnBrk="1" latinLnBrk="0" hangingPunct="1"/>
            <a:r>
              <a:rPr lang="fr-FR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Le diagnostic (graphiques) réalisé à partir des indicateurs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Continuons</a:t>
            </a:r>
          </a:p>
        </p:txBody>
      </p:sp>
    </p:spTree>
    <p:extLst>
      <p:ext uri="{BB962C8B-B14F-4D97-AF65-F5344CB8AC3E}">
        <p14:creationId xmlns:p14="http://schemas.microsoft.com/office/powerpoint/2010/main" val="38815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49_TF16411253_Win32.potx" id="{423166B2-1A75-4473-8A7D-47F3572BAD85}" vid="{72A791F0-149C-4EE6-AC12-84C7AB5595D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géométrique</Template>
  <TotalTime>382</TotalTime>
  <Words>1002</Words>
  <Application>Microsoft Office PowerPoint</Application>
  <PresentationFormat>Grand écran</PresentationFormat>
  <Paragraphs>140</Paragraphs>
  <Slides>18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Aldhabi</vt:lpstr>
      <vt:lpstr>Arial</vt:lpstr>
      <vt:lpstr>Calibri</vt:lpstr>
      <vt:lpstr>Calibri Light</vt:lpstr>
      <vt:lpstr>Wingdings</vt:lpstr>
      <vt:lpstr>Thème Office</vt:lpstr>
      <vt:lpstr>Analyse des indicateurs de l’égalité  Homme- Femme avec KNIME</vt:lpstr>
      <vt:lpstr>Contexte</vt:lpstr>
      <vt:lpstr>Le workflow  KNIME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diagnostic (graphiques) réalisé à partir des indicateurs</vt:lpstr>
      <vt:lpstr>Embauche – Type de contrat</vt:lpstr>
      <vt:lpstr>       Embauche – Age</vt:lpstr>
      <vt:lpstr>Qualification – Genre par services</vt:lpstr>
      <vt:lpstr>Rémunération – Salaires</vt:lpstr>
      <vt:lpstr>Promotion – Augmentation</vt:lpstr>
      <vt:lpstr>       Sécurité et santé au travail – Arrêts de travail</vt:lpstr>
      <vt:lpstr>Respect du RGPD (dans le fichier CSV)  </vt:lpstr>
      <vt:lpstr>Conclusion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indicateurs de l’égalité  Homme- Femme avec KNIME</dc:title>
  <dc:creator>Edine Benakli</dc:creator>
  <cp:lastModifiedBy>Edine Benakli</cp:lastModifiedBy>
  <cp:revision>21</cp:revision>
  <dcterms:created xsi:type="dcterms:W3CDTF">2024-03-20T10:32:02Z</dcterms:created>
  <dcterms:modified xsi:type="dcterms:W3CDTF">2024-03-28T14:14:59Z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